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4" r:id="rId1"/>
  </p:sldMasterIdLst>
  <p:sldIdLst>
    <p:sldId id="279" r:id="rId2"/>
    <p:sldId id="256" r:id="rId3"/>
    <p:sldId id="257" r:id="rId4"/>
    <p:sldId id="262" r:id="rId5"/>
    <p:sldId id="263" r:id="rId6"/>
    <p:sldId id="261" r:id="rId7"/>
    <p:sldId id="260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F4536D87-418A-4C3C-99AD-FF44D9FD3C2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8421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8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772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067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76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311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617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42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513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0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658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087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8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03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67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5608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0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536D87-418A-4C3C-99AD-FF44D9FD3C2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6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  <p:sldLayoutId id="2147484136" r:id="rId12"/>
    <p:sldLayoutId id="2147484137" r:id="rId13"/>
    <p:sldLayoutId id="2147484138" r:id="rId14"/>
    <p:sldLayoutId id="2147484139" r:id="rId15"/>
    <p:sldLayoutId id="2147484140" r:id="rId16"/>
    <p:sldLayoutId id="214748414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FC16-1061-442F-BB33-6D12D8D3F9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الفصل الخامس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308C9-9569-4826-AF13-C578800792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JO" sz="4000" dirty="0"/>
              <a:t>قضايا معاصرة 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32877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EBC41-2B43-4D07-B811-0B5A8BD3F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دوافع الاستشراق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B3A4A-2D5D-4BDF-A829-A8A690D51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sz="2800" dirty="0"/>
              <a:t>الطعن بالدين الإسلامي والتأكيد على أنه عدو للديانات الأخرى.</a:t>
            </a:r>
          </a:p>
          <a:p>
            <a:pPr algn="r" rtl="1"/>
            <a:r>
              <a:rPr lang="ar-JO" sz="2800" dirty="0"/>
              <a:t> وللكشف عن نقاط الضعف والقوة لدى هذه الشعوب.</a:t>
            </a:r>
          </a:p>
          <a:p>
            <a:pPr algn="r" rtl="1"/>
            <a:r>
              <a:rPr lang="ar-JO" sz="2800" dirty="0"/>
              <a:t> وللتفرقة بين العرب والمسلمين وللكشف عن ثقافة ولغات وأديان الشرق.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15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3774D-672C-43EC-BF00-59A2CAB66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وسائل الاستشراق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307BF-EF92-41EC-BE5A-3C7182EAC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5" y="2348881"/>
            <a:ext cx="6798736" cy="3586252"/>
          </a:xfrm>
        </p:spPr>
        <p:txBody>
          <a:bodyPr/>
          <a:lstStyle/>
          <a:p>
            <a:pPr algn="r" rtl="1"/>
            <a:r>
              <a:rPr lang="ar-JO" dirty="0"/>
              <a:t>البحوث العلمية.</a:t>
            </a:r>
          </a:p>
          <a:p>
            <a:pPr algn="r" rtl="1"/>
            <a:r>
              <a:rPr lang="ar-JO" dirty="0"/>
              <a:t> الخطط الجامعية.</a:t>
            </a:r>
          </a:p>
          <a:p>
            <a:pPr algn="r" rtl="1"/>
            <a:r>
              <a:rPr lang="ar-JO" dirty="0"/>
              <a:t> وسائل الإعلام، والتأليف.</a:t>
            </a:r>
          </a:p>
          <a:p>
            <a:pPr algn="r" rtl="1"/>
            <a:r>
              <a:rPr lang="ar-JO" dirty="0"/>
              <a:t> عقد المؤتمرات والندوات.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153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215F9-8EBF-41E0-AD7F-FA28DA71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/>
              <a:t>أهم المدارس الاستشراقية:</a:t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53AFB-5CE9-429B-AEE9-7E3FA8F66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5" y="2420889"/>
            <a:ext cx="6798736" cy="3514244"/>
          </a:xfrm>
        </p:spPr>
        <p:txBody>
          <a:bodyPr>
            <a:normAutofit lnSpcReduction="10000"/>
          </a:bodyPr>
          <a:lstStyle/>
          <a:p>
            <a:pPr lvl="1" algn="r" rtl="1"/>
            <a:r>
              <a:rPr lang="ar-JO" sz="2400" dirty="0"/>
              <a:t>المدرسة الفرنسية ويرأسها المستشرق </a:t>
            </a:r>
            <a:r>
              <a:rPr lang="ar-JO" sz="2400" dirty="0" err="1"/>
              <a:t>سلفستر</a:t>
            </a:r>
            <a:r>
              <a:rPr lang="ar-JO" sz="2400" dirty="0"/>
              <a:t> دي ساسي، واهتمت بعدة مجالات منها تعلم اللغة العربية ودراسة الدين الإسلامي.</a:t>
            </a:r>
          </a:p>
          <a:p>
            <a:pPr lvl="1" algn="r" rtl="1"/>
            <a:r>
              <a:rPr lang="ar-JO" sz="2400" dirty="0"/>
              <a:t>المدرسة الإنجليزية: ضمت مستشرقين أمثال توماس أرنولد والفرد جيوم.</a:t>
            </a:r>
          </a:p>
          <a:p>
            <a:pPr lvl="1" algn="r" rtl="1"/>
            <a:r>
              <a:rPr lang="ar-JO" sz="2400" dirty="0"/>
              <a:t>المدرسة الهولندية: ما يميزها وجود مؤسسة </a:t>
            </a:r>
            <a:r>
              <a:rPr lang="ar-JO" sz="2400" dirty="0" err="1"/>
              <a:t>برل</a:t>
            </a:r>
            <a:r>
              <a:rPr lang="ar-JO" sz="2400" dirty="0"/>
              <a:t> التي تولت طباعة الموسوعة الإسلامية.</a:t>
            </a:r>
          </a:p>
          <a:p>
            <a:pPr lvl="1" algn="r" rtl="1"/>
            <a:r>
              <a:rPr lang="ar-JO" sz="2400" dirty="0"/>
              <a:t>المدرسة الألمانية: اهتمت بالمخطوطات والتاريخ الإسلامي.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55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52BD8-E1F1-48D7-913F-98C4C6767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الاستغراب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74760-0110-49A3-A2A9-58CA17A4F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420887"/>
            <a:ext cx="7704856" cy="3514245"/>
          </a:xfrm>
        </p:spPr>
        <p:txBody>
          <a:bodyPr>
            <a:normAutofit/>
          </a:bodyPr>
          <a:lstStyle/>
          <a:p>
            <a:pPr algn="r" rtl="1"/>
            <a:r>
              <a:rPr lang="ar-JO" sz="4000" dirty="0"/>
              <a:t>تعريف الاستغراب: هو العلم الذي يهتم بدراسة الغرب في المجالات التشريعية والتاريخية والجغرافية والسياسية.</a:t>
            </a:r>
          </a:p>
          <a:p>
            <a:pPr algn="r" rt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6752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C0A59-D3D7-4B09-8BC5-30A965C29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JO" dirty="0"/>
              <a:t>مهام الاستغراب:</a:t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23C3D-5424-4D8E-B074-04B840DA0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5" y="2420889"/>
            <a:ext cx="6798736" cy="3514244"/>
          </a:xfrm>
        </p:spPr>
        <p:txBody>
          <a:bodyPr/>
          <a:lstStyle/>
          <a:p>
            <a:pPr lvl="1" algn="r" rtl="1"/>
            <a:r>
              <a:rPr lang="ar-JO" dirty="0"/>
              <a:t>دراسة الغرب لنأخذ منه موقفًا.</a:t>
            </a:r>
          </a:p>
          <a:p>
            <a:pPr lvl="1" algn="r" rtl="1"/>
            <a:r>
              <a:rPr lang="ar-JO" dirty="0"/>
              <a:t>تحول الثقافة الغربية بمناهجها ومذاهبها الفكرية إلى أهم روافد ثقافتنا المعاصرة كالديكارتية والوضعية </a:t>
            </a:r>
            <a:r>
              <a:rPr lang="ar-JO" dirty="0" err="1"/>
              <a:t>والكانتية</a:t>
            </a:r>
            <a:r>
              <a:rPr lang="ar-JO" dirty="0"/>
              <a:t>.</a:t>
            </a:r>
          </a:p>
          <a:p>
            <a:pPr lvl="1" algn="r" rtl="1"/>
            <a:r>
              <a:rPr lang="ar-JO" dirty="0"/>
              <a:t>تحول التراث الغربي إلى تراث إنساني يرفد كل الثقافات المعاصرة بالقيم والأفكار.</a:t>
            </a:r>
          </a:p>
          <a:p>
            <a:pPr lvl="1" algn="r" rtl="1"/>
            <a:r>
              <a:rPr lang="ar-JO" dirty="0"/>
              <a:t>إثراء قراءات الغرب لذاته من خارجه أي من الشرقي للغربي.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401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917B0-C7ED-4AA0-AD01-2364402A3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>
                <a:solidFill>
                  <a:srgbClr val="FF0000"/>
                </a:solidFill>
              </a:rPr>
              <a:t>نتائج علم الاستغراب:</a:t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8E4AE-3AF8-449E-BB37-411BCE2E3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r" rtl="1"/>
            <a:r>
              <a:rPr lang="ar-JO" sz="2400" dirty="0">
                <a:solidFill>
                  <a:schemeClr val="tx1"/>
                </a:solidFill>
              </a:rPr>
              <a:t>إجراء تغيير جذري في الوعي الإنساني يتجاوز العنصرية والعدوانية.</a:t>
            </a:r>
          </a:p>
          <a:p>
            <a:pPr lvl="1" algn="r" rtl="1"/>
            <a:r>
              <a:rPr lang="ar-JO" sz="2400" dirty="0">
                <a:solidFill>
                  <a:schemeClr val="tx1"/>
                </a:solidFill>
              </a:rPr>
              <a:t>ظهور جيل جديد من المفكرين.</a:t>
            </a:r>
          </a:p>
          <a:p>
            <a:pPr lvl="1" algn="r" rtl="1"/>
            <a:r>
              <a:rPr lang="ar-JO" sz="2400" dirty="0">
                <a:solidFill>
                  <a:schemeClr val="tx1"/>
                </a:solidFill>
              </a:rPr>
              <a:t>تكوين نخبة من الباحثين الوطنيين الذين يدرسون حضاراتهم وبذلك ينشأ علم التاريخ الوطني.</a:t>
            </a:r>
          </a:p>
          <a:p>
            <a:pPr lvl="1" algn="r" rtl="1"/>
            <a:r>
              <a:rPr lang="ar-JO" sz="2400" dirty="0">
                <a:solidFill>
                  <a:schemeClr val="tx1"/>
                </a:solidFill>
              </a:rPr>
              <a:t>إفساح المجال للإبداع الذاتي للشعوب غير الأوروبية.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422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89B0E-E8BE-4B6F-A234-676D063C9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692697"/>
            <a:ext cx="6798734" cy="1152128"/>
          </a:xfrm>
        </p:spPr>
        <p:txBody>
          <a:bodyPr/>
          <a:lstStyle/>
          <a:p>
            <a:r>
              <a:rPr lang="ar-JO" b="1" dirty="0"/>
              <a:t>العولمة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C5697-AB66-41D3-9049-4B4F89566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628801"/>
            <a:ext cx="7560840" cy="4306332"/>
          </a:xfrm>
        </p:spPr>
        <p:txBody>
          <a:bodyPr/>
          <a:lstStyle/>
          <a:p>
            <a:pPr algn="r" rtl="1"/>
            <a:r>
              <a:rPr lang="ar-JO" dirty="0">
                <a:solidFill>
                  <a:srgbClr val="FF0000"/>
                </a:solidFill>
              </a:rPr>
              <a:t>تعرف العولمة: </a:t>
            </a:r>
            <a:r>
              <a:rPr lang="ar-JO" dirty="0">
                <a:solidFill>
                  <a:schemeClr val="tx1"/>
                </a:solidFill>
              </a:rPr>
              <a:t>بروز عالم بلا حدود جغرافية أو اقتصادية أو ثقافية أو سياسية.</a:t>
            </a:r>
          </a:p>
          <a:p>
            <a:pPr algn="r" rtl="1"/>
            <a:r>
              <a:rPr lang="ar-JO" dirty="0">
                <a:solidFill>
                  <a:schemeClr val="tx1"/>
                </a:solidFill>
              </a:rPr>
              <a:t>هناك قواسم مشتركة بين المؤرخين في تعريف العولمة منها:</a:t>
            </a:r>
          </a:p>
          <a:p>
            <a:pPr lvl="1" algn="r" rtl="1"/>
            <a:r>
              <a:rPr lang="ar-JO" dirty="0">
                <a:solidFill>
                  <a:schemeClr val="tx1"/>
                </a:solidFill>
              </a:rPr>
              <a:t>تجاوز الأفكار والنظم والسلع لحدودها السياسية والجغرافية على مستوى العالم.</a:t>
            </a:r>
          </a:p>
          <a:p>
            <a:pPr lvl="1" algn="r" rtl="1"/>
            <a:r>
              <a:rPr lang="ar-JO" dirty="0">
                <a:solidFill>
                  <a:schemeClr val="tx1"/>
                </a:solidFill>
              </a:rPr>
              <a:t>تسارع وتيرة الاتصال الدولي.</a:t>
            </a:r>
          </a:p>
          <a:p>
            <a:pPr lvl="1" algn="r" rtl="1"/>
            <a:r>
              <a:rPr lang="ar-JO" dirty="0">
                <a:solidFill>
                  <a:schemeClr val="tx1"/>
                </a:solidFill>
              </a:rPr>
              <a:t>هيمنة دول المركز القوية وفرض أفكارها على الأطراف.</a:t>
            </a:r>
          </a:p>
          <a:p>
            <a:pPr lvl="1" algn="r" rtl="1"/>
            <a:r>
              <a:rPr lang="ar-JO" dirty="0">
                <a:solidFill>
                  <a:schemeClr val="tx1"/>
                </a:solidFill>
              </a:rPr>
              <a:t>تراجع قيمة الحدود السياسية وتآكل دور الدول القومية.</a:t>
            </a:r>
          </a:p>
          <a:p>
            <a:pPr lvl="1" algn="r" rtl="1"/>
            <a:r>
              <a:rPr lang="ar-JO" dirty="0">
                <a:solidFill>
                  <a:schemeClr val="tx1"/>
                </a:solidFill>
              </a:rPr>
              <a:t>عدم الاكتراث بخصوصيات الدول.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533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241D5-2B08-449A-8992-A55D96896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/>
              <a:t>أهداف العولمة:</a:t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89F86-599A-4091-8AE7-D08E984A9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 algn="r" rtl="1"/>
            <a:r>
              <a:rPr lang="ar-JO" sz="2400" dirty="0"/>
              <a:t>الوصول إلى سوق عالمي بدون حواجز أو فواصل.</a:t>
            </a:r>
          </a:p>
          <a:p>
            <a:pPr lvl="1" algn="r" rtl="1"/>
            <a:r>
              <a:rPr lang="ar-JO" sz="2400" dirty="0"/>
              <a:t>الوصول بالعالم إلى جعله وحدة واحدة مندمجة ومتكتلة بمصالحها.</a:t>
            </a:r>
          </a:p>
          <a:p>
            <a:pPr lvl="1" algn="r" rtl="1"/>
            <a:r>
              <a:rPr lang="ar-JO" sz="2400" dirty="0"/>
              <a:t>التجانس العالمي من خلال تقليل الفوارق في مستويات المعيشة.</a:t>
            </a:r>
          </a:p>
          <a:p>
            <a:pPr lvl="1" algn="r" rtl="1"/>
            <a:r>
              <a:rPr lang="ar-JO" sz="2400" dirty="0"/>
              <a:t>إيجاد لغة اصطلاحية تتحول إلى لغة وحيدة للعالم للتخاطب بين البشر.</a:t>
            </a:r>
          </a:p>
          <a:p>
            <a:pPr lvl="1" algn="r" rtl="1"/>
            <a:r>
              <a:rPr lang="ar-JO" sz="2400" dirty="0"/>
              <a:t>تعميق الإحساس والشعور العام والمضمون الجوهري بالإنسانية البشرية.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885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F211A2-EF69-479A-A665-DA90BA89B4CC}"/>
              </a:ext>
            </a:extLst>
          </p:cNvPr>
          <p:cNvSpPr txBox="1"/>
          <p:nvPr/>
        </p:nvSpPr>
        <p:spPr>
          <a:xfrm>
            <a:off x="1043608" y="692696"/>
            <a:ext cx="7344816" cy="71404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JO" sz="2400" dirty="0">
                <a:solidFill>
                  <a:srgbClr val="FF0000"/>
                </a:solidFill>
              </a:rPr>
              <a:t>الآثار السلبية للعولمة على اقتصاد العالم العربي:</a:t>
            </a:r>
          </a:p>
          <a:p>
            <a:pPr marL="342900" indent="-342900" algn="r" rtl="1">
              <a:buFont typeface="+mj-lt"/>
              <a:buAutoNum type="arabicPeriod"/>
            </a:pPr>
            <a:endParaRPr lang="ar-JO" sz="2400" dirty="0"/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400" dirty="0">
                <a:solidFill>
                  <a:prstClr val="black"/>
                </a:solidFill>
              </a:rPr>
              <a:t>ارتفاع أسعار الواردات العربية من المواد الغذائية.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400" dirty="0">
                <a:solidFill>
                  <a:prstClr val="black"/>
                </a:solidFill>
              </a:rPr>
              <a:t>المنافسة القوية في مجال السلع الصناعية.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400" dirty="0">
                <a:solidFill>
                  <a:prstClr val="black"/>
                </a:solidFill>
              </a:rPr>
              <a:t>تحرير التجارة الدولية في ضوء اتفاقية الجات.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400" dirty="0">
                <a:solidFill>
                  <a:prstClr val="black"/>
                </a:solidFill>
              </a:rPr>
              <a:t>تحرير قطاع الخدمات عالميًا</a:t>
            </a:r>
          </a:p>
          <a:p>
            <a:pPr lvl="1" algn="r" rtl="1"/>
            <a:endParaRPr lang="ar-JO" sz="3200" dirty="0">
              <a:solidFill>
                <a:srgbClr val="FF0000"/>
              </a:solidFill>
            </a:endParaRPr>
          </a:p>
          <a:p>
            <a:pPr algn="r" rtl="1"/>
            <a:r>
              <a:rPr lang="ar-JO" sz="2400" dirty="0">
                <a:solidFill>
                  <a:srgbClr val="FF0000"/>
                </a:solidFill>
              </a:rPr>
              <a:t>الآثار الإيجابية على الدول العربية: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400" dirty="0"/>
              <a:t>الاستفادة من تخفيضات التعرفة الجمركية.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400" dirty="0"/>
              <a:t>الاستفادة من مزايا منظمة الجات في مجال التجارة بمعاملة الدولة الأولى بالرعاية مما يعزز فرص وصول صادرات الدول العربية إلى أسواق الدول الأعضاء في الجات.</a:t>
            </a:r>
          </a:p>
          <a:p>
            <a:pPr lvl="1" algn="r" rtl="1"/>
            <a:endParaRPr lang="ar-JO" dirty="0"/>
          </a:p>
          <a:p>
            <a:pPr lvl="1" algn="r" rtl="1"/>
            <a:endParaRPr lang="ar-JO" dirty="0"/>
          </a:p>
          <a:p>
            <a:pPr lvl="1" algn="r" rtl="1"/>
            <a:endParaRPr lang="ar-JO" dirty="0"/>
          </a:p>
          <a:p>
            <a:pPr lvl="1" algn="r" rtl="1"/>
            <a:endParaRPr lang="ar-JO" dirty="0"/>
          </a:p>
          <a:p>
            <a:pPr lvl="1" algn="r" rtl="1"/>
            <a:endParaRPr lang="ar-JO" dirty="0"/>
          </a:p>
          <a:p>
            <a:pPr lvl="1" algn="r" rtl="1"/>
            <a:endParaRPr lang="ar-JO" dirty="0"/>
          </a:p>
          <a:p>
            <a:pPr lvl="1" algn="r" rtl="1"/>
            <a:endParaRPr lang="ar-JO" dirty="0"/>
          </a:p>
          <a:p>
            <a:pPr lvl="1" algn="r" rtl="1"/>
            <a:endParaRPr lang="ar-JO" dirty="0"/>
          </a:p>
          <a:p>
            <a:pPr lvl="1" algn="r" rtl="1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715419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26D38-4A6A-4FA4-835B-996E897A0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الحداثة وما بعد الحداثة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44375-23C3-4E5D-BB9C-C35AF927F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5" y="2348881"/>
            <a:ext cx="6798736" cy="3586252"/>
          </a:xfrm>
        </p:spPr>
        <p:txBody>
          <a:bodyPr/>
          <a:lstStyle/>
          <a:p>
            <a:pPr algn="r" rtl="1"/>
            <a:r>
              <a:rPr lang="ar-JO" sz="3600" dirty="0"/>
              <a:t>تعريف الحداثة: الانتقال من حالة قديمة إلى حالة جديدة تشمل وجود تغيير ما.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27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JO" b="1" dirty="0"/>
              <a:t>الاستعمار والإمبريالية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endParaRPr lang="ar-JO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47D14-43D6-4BE1-9793-9F7F73F89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620689"/>
            <a:ext cx="6798734" cy="1296143"/>
          </a:xfrm>
        </p:spPr>
        <p:txBody>
          <a:bodyPr>
            <a:normAutofit fontScale="90000"/>
          </a:bodyPr>
          <a:lstStyle/>
          <a:p>
            <a:r>
              <a:rPr lang="ar-JO" dirty="0">
                <a:solidFill>
                  <a:srgbClr val="FF0000"/>
                </a:solidFill>
              </a:rPr>
              <a:t>خصائص الحداثة:</a:t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688D1-1491-493D-9D35-0C02A0B8D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5" y="2348881"/>
            <a:ext cx="6798736" cy="3586252"/>
          </a:xfrm>
        </p:spPr>
        <p:txBody>
          <a:bodyPr>
            <a:normAutofit lnSpcReduction="10000"/>
          </a:bodyPr>
          <a:lstStyle/>
          <a:p>
            <a:pPr marL="914400" lvl="1" indent="-457200" algn="r" rtl="1">
              <a:buFont typeface="+mj-lt"/>
              <a:buAutoNum type="arabicPeriod"/>
            </a:pPr>
            <a:r>
              <a:rPr lang="ar-JO" sz="2400" dirty="0">
                <a:solidFill>
                  <a:schemeClr val="tx1"/>
                </a:solidFill>
              </a:rPr>
              <a:t>تطوير المجالات الاقتصادية والصناعية.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JO" sz="2400" dirty="0">
                <a:solidFill>
                  <a:schemeClr val="tx1"/>
                </a:solidFill>
              </a:rPr>
              <a:t>الأجهزة الإلكترونية.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JO" sz="2400" dirty="0">
                <a:solidFill>
                  <a:schemeClr val="tx1"/>
                </a:solidFill>
              </a:rPr>
              <a:t>توفير الوقت عن طريق وسائل الاتصال الحديثة.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JO" sz="2400" dirty="0">
                <a:solidFill>
                  <a:schemeClr val="tx1"/>
                </a:solidFill>
              </a:rPr>
              <a:t>تغيير الأفكار السائدة.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JO" sz="2400" dirty="0">
                <a:solidFill>
                  <a:schemeClr val="tx1"/>
                </a:solidFill>
              </a:rPr>
              <a:t>غيرت الصورة النمطية للمجتمعات.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JO" sz="2400" dirty="0">
                <a:solidFill>
                  <a:schemeClr val="tx1"/>
                </a:solidFill>
              </a:rPr>
              <a:t>طورت المؤسسات والشركات.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JO" sz="2400" dirty="0">
                <a:solidFill>
                  <a:schemeClr val="tx1"/>
                </a:solidFill>
              </a:rPr>
              <a:t>طورت المؤسسات التعليمية.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512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A99CB4-BDB9-4906-80FD-74BCCC1A9B34}"/>
              </a:ext>
            </a:extLst>
          </p:cNvPr>
          <p:cNvSpPr txBox="1"/>
          <p:nvPr/>
        </p:nvSpPr>
        <p:spPr>
          <a:xfrm>
            <a:off x="1043608" y="908720"/>
            <a:ext cx="734481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JO" sz="3200" dirty="0"/>
              <a:t>الحداثة نزعة إنتاجية مرادفة للرأسمالية تقوم على تقدم علمي في كافة مجالات الحياة.</a:t>
            </a:r>
          </a:p>
          <a:p>
            <a:pPr algn="ctr" rtl="1"/>
            <a:r>
              <a:rPr lang="ar-JO" sz="3200" u="sng" dirty="0">
                <a:solidFill>
                  <a:srgbClr val="FF0000"/>
                </a:solidFill>
              </a:rPr>
              <a:t>(ما بعد الحداثة):</a:t>
            </a:r>
          </a:p>
          <a:p>
            <a:pPr algn="just" rtl="1"/>
            <a:r>
              <a:rPr lang="ar-JO" sz="3200" u="sng" dirty="0">
                <a:solidFill>
                  <a:srgbClr val="FF0000"/>
                </a:solidFill>
              </a:rPr>
              <a:t> أهداف ما بعد الحداثة:</a:t>
            </a:r>
            <a:endParaRPr lang="ar-JO" sz="3200" dirty="0"/>
          </a:p>
          <a:p>
            <a:pPr marL="971550" lvl="1" indent="-514350" algn="r" rtl="1">
              <a:buFont typeface="+mj-lt"/>
              <a:buAutoNum type="arabicPeriod"/>
            </a:pPr>
            <a:r>
              <a:rPr lang="ar-JO" sz="3200" dirty="0"/>
              <a:t>تقويض الفلسفة الغربية وتعرية المؤسسات الرأسمالية التي تحتكر وسائل الإنتاج.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ar-JO" sz="3200" dirty="0"/>
              <a:t>إدانة خطاب الغرب </a:t>
            </a:r>
            <a:r>
              <a:rPr lang="ar-JO" sz="3200" dirty="0" err="1"/>
              <a:t>الاستشراقي</a:t>
            </a:r>
            <a:r>
              <a:rPr lang="ar-JO" sz="3200" dirty="0"/>
              <a:t>.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ar-JO" sz="3200" dirty="0"/>
              <a:t>محاربة التمييز العرقي والثقافي.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ar-JO" sz="3200" dirty="0"/>
              <a:t>انتقاد المنطق عبر آليات التشكيك والتفكيك.</a:t>
            </a:r>
          </a:p>
          <a:p>
            <a:pPr lvl="1" algn="r" rtl="1"/>
            <a:endParaRPr lang="ar-JO" sz="3200" dirty="0"/>
          </a:p>
          <a:p>
            <a:pPr lvl="1" algn="r" rtl="1"/>
            <a:endParaRPr lang="ar-JO" sz="3200" dirty="0"/>
          </a:p>
        </p:txBody>
      </p:sp>
    </p:spTree>
    <p:extLst>
      <p:ext uri="{BB962C8B-B14F-4D97-AF65-F5344CB8AC3E}">
        <p14:creationId xmlns:p14="http://schemas.microsoft.com/office/powerpoint/2010/main" val="3042468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F920EE-5CEF-4215-A99F-BF476E2AA0FE}"/>
              </a:ext>
            </a:extLst>
          </p:cNvPr>
          <p:cNvSpPr txBox="1"/>
          <p:nvPr/>
        </p:nvSpPr>
        <p:spPr>
          <a:xfrm>
            <a:off x="1259632" y="692696"/>
            <a:ext cx="7344816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JO" sz="3200" dirty="0">
                <a:solidFill>
                  <a:srgbClr val="FF0000"/>
                </a:solidFill>
              </a:rPr>
              <a:t>مرتكزات ما بعد الحداثة:</a:t>
            </a:r>
          </a:p>
          <a:p>
            <a:pPr algn="ctr" rtl="1"/>
            <a:endParaRPr lang="ar-JO" sz="3200" dirty="0">
              <a:solidFill>
                <a:srgbClr val="FF0000"/>
              </a:solidFill>
            </a:endParaRP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800" dirty="0"/>
              <a:t>فضح الإيديولوجيات السائدة.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800" dirty="0"/>
              <a:t>التشكيك بالمعارف اليقينية.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800" dirty="0"/>
              <a:t>العدمية والفوضوية.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800" dirty="0"/>
              <a:t>التفكك </a:t>
            </a:r>
            <a:r>
              <a:rPr lang="ar-JO" sz="2800" dirty="0" err="1"/>
              <a:t>واللاإنسجام</a:t>
            </a:r>
            <a:r>
              <a:rPr lang="ar-JO" sz="2800" dirty="0"/>
              <a:t> والتعددية والاختلاف.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800" dirty="0"/>
              <a:t>الانفتاح.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800" dirty="0"/>
              <a:t>قوة التحرر.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800" dirty="0"/>
              <a:t>لا وجود لحقيقة ثابتة.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800" dirty="0"/>
              <a:t>التخلص من المعايير والقواعد المنهجية الثابتة</a:t>
            </a:r>
            <a:r>
              <a:rPr lang="ar-JO" dirty="0"/>
              <a:t>.</a:t>
            </a:r>
          </a:p>
          <a:p>
            <a:pPr marL="800100" lvl="1" indent="-342900" algn="r" rtl="1">
              <a:buFont typeface="+mj-lt"/>
              <a:buAutoNum type="arabicPeriod"/>
            </a:pPr>
            <a:endParaRPr lang="ar-JO" dirty="0"/>
          </a:p>
          <a:p>
            <a:pPr lvl="1" algn="r" rtl="1"/>
            <a:endParaRPr lang="ar-JO" dirty="0"/>
          </a:p>
          <a:p>
            <a:pPr lvl="1" algn="r" rtl="1"/>
            <a:endParaRPr lang="ar-JO" dirty="0"/>
          </a:p>
          <a:p>
            <a:pPr lvl="1" algn="r" rtl="1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9844282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523AF97-7100-4FD3-8855-186BCCA80C14}"/>
              </a:ext>
            </a:extLst>
          </p:cNvPr>
          <p:cNvSpPr txBox="1">
            <a:spLocks/>
          </p:cNvSpPr>
          <p:nvPr/>
        </p:nvSpPr>
        <p:spPr>
          <a:xfrm>
            <a:off x="457200" y="620688"/>
            <a:ext cx="8229600" cy="5505475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JO" sz="2800" dirty="0">
                <a:solidFill>
                  <a:srgbClr val="FF0000"/>
                </a:solidFill>
              </a:rPr>
              <a:t>إيجابيات ما بعد الحداثة:</a:t>
            </a:r>
          </a:p>
          <a:p>
            <a:pPr lvl="1" algn="r" rtl="1"/>
            <a:r>
              <a:rPr lang="ar-JO" sz="2400" dirty="0"/>
              <a:t>تحرير الإنسان من الأوهام والأساطير.</a:t>
            </a:r>
          </a:p>
          <a:p>
            <a:pPr lvl="1" algn="r" rtl="1"/>
            <a:r>
              <a:rPr lang="ar-JO" sz="2400" dirty="0"/>
              <a:t>بناء قيم جديدة.</a:t>
            </a:r>
          </a:p>
          <a:p>
            <a:pPr lvl="1" algn="r" rtl="1"/>
            <a:r>
              <a:rPr lang="ar-JO" sz="2400" dirty="0"/>
              <a:t>الإيمان بالتعددية والاختلاف.</a:t>
            </a:r>
          </a:p>
          <a:p>
            <a:pPr lvl="1" algn="r" rtl="1"/>
            <a:r>
              <a:rPr lang="ar-JO" sz="2400" dirty="0"/>
              <a:t>الابتعاد عن الأعراف والقوانين.</a:t>
            </a:r>
          </a:p>
          <a:p>
            <a:pPr algn="ctr" rtl="1"/>
            <a:r>
              <a:rPr lang="ar-JO" sz="2800" dirty="0">
                <a:solidFill>
                  <a:srgbClr val="FF0000"/>
                </a:solidFill>
              </a:rPr>
              <a:t>سلبيات ما بعد الحداثة:</a:t>
            </a:r>
          </a:p>
          <a:p>
            <a:pPr lvl="1" algn="r" rtl="1"/>
            <a:r>
              <a:rPr lang="ar-JO" sz="2400" dirty="0"/>
              <a:t>الاعتماد على الفوضى والهدم.</a:t>
            </a:r>
          </a:p>
          <a:p>
            <a:pPr lvl="1" algn="r" rtl="1"/>
            <a:r>
              <a:rPr lang="ar-JO" sz="2400" dirty="0"/>
              <a:t>الظلم الاجتماعي والاقتصادي.</a:t>
            </a:r>
          </a:p>
          <a:p>
            <a:pPr lvl="1" algn="r" rtl="1"/>
            <a:r>
              <a:rPr lang="ar-JO" sz="2400" dirty="0"/>
              <a:t>العبثية والفوضى.</a:t>
            </a:r>
          </a:p>
          <a:p>
            <a:pPr lvl="1" algn="r" rtl="1"/>
            <a:r>
              <a:rPr lang="ar-JO" sz="2400" dirty="0"/>
              <a:t>قوضت نفسها بنفسها بسبب طابعها الفوضوي.</a:t>
            </a:r>
          </a:p>
        </p:txBody>
      </p:sp>
    </p:spTree>
    <p:extLst>
      <p:ext uri="{BB962C8B-B14F-4D97-AF65-F5344CB8AC3E}">
        <p14:creationId xmlns:p14="http://schemas.microsoft.com/office/powerpoint/2010/main" val="3484970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/>
          </a:bodyPr>
          <a:lstStyle/>
          <a:p>
            <a:pPr algn="ctr" rtl="1"/>
            <a:r>
              <a:rPr lang="ar-JO" sz="2800" b="1" dirty="0">
                <a:solidFill>
                  <a:srgbClr val="FF0000"/>
                </a:solidFill>
              </a:rPr>
              <a:t>تعريف الاستعمار: </a:t>
            </a:r>
          </a:p>
          <a:p>
            <a:pPr marL="0" indent="0" algn="r" rtl="1">
              <a:buNone/>
            </a:pPr>
            <a:r>
              <a:rPr lang="ar-JO" sz="2800" b="1" dirty="0">
                <a:solidFill>
                  <a:schemeClr val="tx1"/>
                </a:solidFill>
              </a:rPr>
              <a:t>هو السيطرة التي تمارسها دولة من الدول أو جماعة من الناس على شعب من الشعوب والتحكم بمصيره واستغلال خيراته لصالح البلد المستعمر.</a:t>
            </a:r>
          </a:p>
          <a:p>
            <a:pPr marL="0" indent="0" algn="r" rtl="1">
              <a:buNone/>
            </a:pPr>
            <a:endParaRPr lang="ar-JO" sz="2800" b="1" dirty="0">
              <a:solidFill>
                <a:schemeClr val="tx1"/>
              </a:solidFill>
            </a:endParaRPr>
          </a:p>
          <a:p>
            <a:pPr algn="r" rtl="1"/>
            <a:r>
              <a:rPr lang="ar-JO" sz="2800" b="1" dirty="0">
                <a:solidFill>
                  <a:schemeClr val="tx1"/>
                </a:solidFill>
              </a:rPr>
              <a:t>ارتبط ظهور مفهوم الاستعمار مع بداية حركة الاكتشافات الجغرافية، منتصف القرن الخامس عشر.</a:t>
            </a:r>
          </a:p>
          <a:p>
            <a:pPr lvl="1" algn="r" rtl="1"/>
            <a:endParaRPr lang="ar-JO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425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61CA5-CFEE-4699-BC9D-A8916A195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sz="4000" b="1" dirty="0">
                <a:solidFill>
                  <a:schemeClr val="tx1"/>
                </a:solidFill>
              </a:rPr>
              <a:t>دوافع الاستعمار:</a:t>
            </a:r>
            <a:br>
              <a:rPr lang="ar-JO" sz="4000" b="1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35D13-EA26-41F0-AD7F-B87754D7C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5" y="2348881"/>
            <a:ext cx="6798736" cy="3586252"/>
          </a:xfrm>
        </p:spPr>
        <p:txBody>
          <a:bodyPr>
            <a:normAutofit/>
          </a:bodyPr>
          <a:lstStyle/>
          <a:p>
            <a:pPr lvl="1" algn="r" rtl="1"/>
            <a:r>
              <a:rPr lang="ar-JO" sz="3600" b="1" dirty="0">
                <a:solidFill>
                  <a:schemeClr val="tx1"/>
                </a:solidFill>
              </a:rPr>
              <a:t>الحصول على الموارد الخاصة بالدولة المستعمَرة.</a:t>
            </a:r>
          </a:p>
          <a:p>
            <a:pPr lvl="1" algn="r" rtl="1"/>
            <a:r>
              <a:rPr lang="ar-JO" sz="3600" b="1" dirty="0">
                <a:solidFill>
                  <a:schemeClr val="tx1"/>
                </a:solidFill>
              </a:rPr>
              <a:t>استعمار دول لغايات الاستيطان.</a:t>
            </a:r>
          </a:p>
          <a:p>
            <a:pPr lvl="1" algn="r" rtl="1"/>
            <a:r>
              <a:rPr lang="ar-JO" sz="3600" b="1" dirty="0">
                <a:solidFill>
                  <a:schemeClr val="tx1"/>
                </a:solidFill>
              </a:rPr>
              <a:t>أسباب ثقافية أو دينية.</a:t>
            </a:r>
          </a:p>
          <a:p>
            <a:pPr algn="r" rt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856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31D5E-84C0-4BC5-9103-18FA9922B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620689"/>
            <a:ext cx="6798734" cy="936103"/>
          </a:xfrm>
        </p:spPr>
        <p:txBody>
          <a:bodyPr/>
          <a:lstStyle/>
          <a:p>
            <a:r>
              <a:rPr lang="ar-JO" sz="4000" b="1" dirty="0">
                <a:solidFill>
                  <a:schemeClr val="tx1"/>
                </a:solidFill>
              </a:rPr>
              <a:t>أهداف الاستعمار: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93CC8-FBB3-42DD-AEFD-A50C79EEA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5" y="1916833"/>
            <a:ext cx="6798736" cy="4018300"/>
          </a:xfrm>
        </p:spPr>
        <p:txBody>
          <a:bodyPr/>
          <a:lstStyle/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 تتمثل أهداف الاستعمار في:</a:t>
            </a:r>
          </a:p>
          <a:p>
            <a:pPr marL="0" indent="0" algn="r" rtl="1">
              <a:buNone/>
            </a:pPr>
            <a:r>
              <a:rPr lang="ar-JO" b="1" dirty="0">
                <a:solidFill>
                  <a:schemeClr val="tx1"/>
                </a:solidFill>
              </a:rPr>
              <a:t>1- </a:t>
            </a:r>
            <a:r>
              <a:rPr lang="ar-JO" sz="2400" b="1" dirty="0">
                <a:solidFill>
                  <a:schemeClr val="tx1"/>
                </a:solidFill>
              </a:rPr>
              <a:t> هدم الدين والثقافة لدى أصحاب الأرض.</a:t>
            </a:r>
          </a:p>
          <a:p>
            <a:pPr marL="0" indent="0" algn="r" rtl="1">
              <a:buNone/>
            </a:pPr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b="1" dirty="0">
                <a:solidFill>
                  <a:schemeClr val="tx1"/>
                </a:solidFill>
              </a:rPr>
              <a:t>2- </a:t>
            </a:r>
            <a:r>
              <a:rPr lang="ar-JO" sz="2400" b="1" dirty="0">
                <a:solidFill>
                  <a:schemeClr val="tx1"/>
                </a:solidFill>
              </a:rPr>
              <a:t>استغلال ثروات بلادهم وتسخير أصحاب الأرض في الأعمال الحربية والاستثمارية.</a:t>
            </a:r>
          </a:p>
          <a:p>
            <a:pPr algn="r" rtl="1"/>
            <a:r>
              <a:rPr lang="ar-JO" sz="2800" dirty="0">
                <a:solidFill>
                  <a:srgbClr val="FF0000"/>
                </a:solidFill>
              </a:rPr>
              <a:t>يقسم الاستعمار على مرحلتين:</a:t>
            </a:r>
          </a:p>
          <a:p>
            <a:pPr lvl="1" algn="r" rtl="1"/>
            <a:r>
              <a:rPr lang="ar-JO" sz="2400" dirty="0">
                <a:solidFill>
                  <a:prstClr val="black"/>
                </a:solidFill>
              </a:rPr>
              <a:t>الأول: بدأ مع اكتشاف العالم الجديد.</a:t>
            </a:r>
          </a:p>
          <a:p>
            <a:pPr lvl="1" algn="r" rtl="1"/>
            <a:r>
              <a:rPr lang="ar-JO" sz="2400" dirty="0">
                <a:solidFill>
                  <a:prstClr val="black"/>
                </a:solidFill>
              </a:rPr>
              <a:t>الثاني: مع قيام الثورة الصناعية.</a:t>
            </a:r>
          </a:p>
          <a:p>
            <a:pPr marL="0" indent="0" algn="r" rtl="1">
              <a:buNone/>
            </a:pPr>
            <a:endParaRPr lang="ar-JO" sz="2400" b="1" dirty="0">
              <a:solidFill>
                <a:schemeClr val="tx1"/>
              </a:solidFill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00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4A4E41-0D90-4304-BD2D-0A74E9D75822}"/>
              </a:ext>
            </a:extLst>
          </p:cNvPr>
          <p:cNvSpPr txBox="1"/>
          <p:nvPr/>
        </p:nvSpPr>
        <p:spPr>
          <a:xfrm>
            <a:off x="539552" y="620688"/>
            <a:ext cx="7704855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r" rtl="1"/>
            <a:endParaRPr lang="ar-JO" sz="4000" dirty="0"/>
          </a:p>
          <a:p>
            <a:pPr algn="r" rtl="1"/>
            <a:r>
              <a:rPr lang="ar-JO" sz="4000" dirty="0">
                <a:solidFill>
                  <a:srgbClr val="FF0000"/>
                </a:solidFill>
              </a:rPr>
              <a:t>تعريف الإمبريالية: </a:t>
            </a:r>
          </a:p>
          <a:p>
            <a:pPr algn="r" rtl="1"/>
            <a:r>
              <a:rPr lang="ar-JO" sz="4000" dirty="0"/>
              <a:t>السيطرة والتحكم والتملك والاستغلال الذي تمارسه الطبقات السائدة في دولة ما أو أمة على أخرى وعلى مواردها وسوقها وسكانها.</a:t>
            </a:r>
          </a:p>
          <a:p>
            <a:pPr algn="r" rtl="1"/>
            <a:endParaRPr lang="ar-JO" sz="4000" dirty="0"/>
          </a:p>
          <a:p>
            <a:pPr algn="r" rtl="1"/>
            <a:endParaRPr lang="ar-JO" sz="4000" dirty="0"/>
          </a:p>
          <a:p>
            <a:pPr algn="r" rtl="1"/>
            <a:endParaRPr lang="ar-JO" sz="4000" dirty="0"/>
          </a:p>
          <a:p>
            <a:pPr algn="r" rtl="1"/>
            <a:endParaRPr lang="ar-JO" sz="4000" dirty="0"/>
          </a:p>
          <a:p>
            <a:pPr algn="r" rtl="1"/>
            <a:endParaRPr lang="ar-JO" sz="4000" dirty="0"/>
          </a:p>
          <a:p>
            <a:pPr algn="r" rtl="1"/>
            <a:endParaRPr lang="ar-JO" sz="4000" dirty="0"/>
          </a:p>
        </p:txBody>
      </p:sp>
    </p:spTree>
    <p:extLst>
      <p:ext uri="{BB962C8B-B14F-4D97-AF65-F5344CB8AC3E}">
        <p14:creationId xmlns:p14="http://schemas.microsoft.com/office/powerpoint/2010/main" val="3746821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42ED2-DE63-4126-963F-07F951406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/>
              <a:t>أهداف الإمبريالية:</a:t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E6DD9-BCBA-47D8-982A-91ED5A35F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5" y="2420889"/>
            <a:ext cx="6798736" cy="3514244"/>
          </a:xfrm>
        </p:spPr>
        <p:txBody>
          <a:bodyPr/>
          <a:lstStyle/>
          <a:p>
            <a:pPr marL="914400" lvl="1" indent="-457200" algn="r" rtl="1">
              <a:buFont typeface="+mj-lt"/>
              <a:buAutoNum type="arabicPeriod"/>
            </a:pPr>
            <a:r>
              <a:rPr lang="ar-JO" b="1" dirty="0">
                <a:solidFill>
                  <a:schemeClr val="tx1"/>
                </a:solidFill>
              </a:rPr>
              <a:t>إيجاد أسواق للسلع الفائضة عن حاجتها.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JO" b="1" dirty="0">
                <a:solidFill>
                  <a:schemeClr val="tx1"/>
                </a:solidFill>
              </a:rPr>
              <a:t>لإقامة المستوطنات في الدول التي يتم استعماريها.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JO" b="1" dirty="0">
                <a:solidFill>
                  <a:schemeClr val="tx1"/>
                </a:solidFill>
              </a:rPr>
              <a:t>الدافع الوطني.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JO" b="1" dirty="0">
                <a:solidFill>
                  <a:schemeClr val="tx1"/>
                </a:solidFill>
              </a:rPr>
              <a:t>الدافع العرقي.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JO" b="1" dirty="0">
                <a:solidFill>
                  <a:schemeClr val="tx1"/>
                </a:solidFill>
              </a:rPr>
              <a:t>الدافع الديني : لنشر المسيحية.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JO" b="1" dirty="0">
                <a:solidFill>
                  <a:schemeClr val="tx1"/>
                </a:solidFill>
              </a:rPr>
              <a:t>الدافع الثقافي: لنشر الثقافة الأوروبية.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900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/>
          <a:lstStyle/>
          <a:p>
            <a:pPr algn="r" rtl="1"/>
            <a:endParaRPr lang="ar-JO" dirty="0"/>
          </a:p>
          <a:p>
            <a:pPr algn="ctr" rtl="1"/>
            <a:r>
              <a:rPr lang="ar-JO" sz="3200" dirty="0">
                <a:solidFill>
                  <a:srgbClr val="FF0000"/>
                </a:solidFill>
              </a:rPr>
              <a:t>ملخص الفرق بين الإمبريالية والاستعمار:</a:t>
            </a:r>
          </a:p>
          <a:p>
            <a:pPr marL="0" indent="0" algn="r" rtl="1">
              <a:buNone/>
            </a:pPr>
            <a:endParaRPr lang="ar-JO" dirty="0"/>
          </a:p>
          <a:p>
            <a:pPr lvl="1" algn="r" rtl="1"/>
            <a:r>
              <a:rPr lang="ar-JO" sz="2800" dirty="0">
                <a:solidFill>
                  <a:schemeClr val="tx1"/>
                </a:solidFill>
              </a:rPr>
              <a:t>الأولى (الإمبريالية): سيطرة غير مباشرة على الأسواق والأرض.</a:t>
            </a:r>
          </a:p>
          <a:p>
            <a:pPr lvl="1" algn="r" rtl="1"/>
            <a:r>
              <a:rPr lang="ar-JO" sz="2800" dirty="0">
                <a:solidFill>
                  <a:schemeClr val="tx1"/>
                </a:solidFill>
              </a:rPr>
              <a:t>الثانية (الاستعمار): فهو حركة استيطان وتملك مباشر.</a:t>
            </a:r>
          </a:p>
        </p:txBody>
      </p:sp>
    </p:spTree>
    <p:extLst>
      <p:ext uri="{BB962C8B-B14F-4D97-AF65-F5344CB8AC3E}">
        <p14:creationId xmlns:p14="http://schemas.microsoft.com/office/powerpoint/2010/main" val="736459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3B5BE-0491-43B3-8C63-EAAACE51F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الاستشراق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A46FC-8F06-4C71-8087-D42971ED5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5" y="2348881"/>
            <a:ext cx="6798736" cy="3586252"/>
          </a:xfrm>
        </p:spPr>
        <p:txBody>
          <a:bodyPr/>
          <a:lstStyle/>
          <a:p>
            <a:pPr algn="r" rtl="1"/>
            <a:r>
              <a:rPr lang="ar-JO" dirty="0"/>
              <a:t>تعريف الاستشراق:</a:t>
            </a:r>
          </a:p>
          <a:p>
            <a:pPr algn="r" rtl="1"/>
            <a:r>
              <a:rPr lang="ar-JO" sz="3200" dirty="0"/>
              <a:t> قيام علماء من الغرب بإجراء دراسات ذات أبعاد أكاديمية تركز على دراسة الثقافة العربية وحياة العرب والمسلمين من حيث التاريخ والشريعة والآثار والفنون وغيرها.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14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177</TotalTime>
  <Words>843</Words>
  <Application>Microsoft Office PowerPoint</Application>
  <PresentationFormat>On-screen Show (4:3)</PresentationFormat>
  <Paragraphs>136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Garamond</vt:lpstr>
      <vt:lpstr>Organic</vt:lpstr>
      <vt:lpstr>الفصل الخامس</vt:lpstr>
      <vt:lpstr>الاستعمار والإمبريالية</vt:lpstr>
      <vt:lpstr>PowerPoint Presentation</vt:lpstr>
      <vt:lpstr>دوافع الاستعمار: </vt:lpstr>
      <vt:lpstr>أهداف الاستعمار:</vt:lpstr>
      <vt:lpstr>PowerPoint Presentation</vt:lpstr>
      <vt:lpstr>أهداف الإمبريالية: </vt:lpstr>
      <vt:lpstr>PowerPoint Presentation</vt:lpstr>
      <vt:lpstr>الاستشراق</vt:lpstr>
      <vt:lpstr>دوافع الاستشراق</vt:lpstr>
      <vt:lpstr>وسائل الاستشراق</vt:lpstr>
      <vt:lpstr>أهم المدارس الاستشراقية: </vt:lpstr>
      <vt:lpstr>الاستغراب</vt:lpstr>
      <vt:lpstr>مهام الاستغراب: </vt:lpstr>
      <vt:lpstr>نتائج علم الاستغراب: </vt:lpstr>
      <vt:lpstr>العولمة</vt:lpstr>
      <vt:lpstr>أهداف العولمة: </vt:lpstr>
      <vt:lpstr>PowerPoint Presentation</vt:lpstr>
      <vt:lpstr>الحداثة وما بعد الحداثة</vt:lpstr>
      <vt:lpstr>خصائص الحداثة: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فكر الشرق ودياناته الهندوسية</dc:title>
  <dc:creator>Reema</dc:creator>
  <cp:lastModifiedBy>manar</cp:lastModifiedBy>
  <cp:revision>34</cp:revision>
  <dcterms:created xsi:type="dcterms:W3CDTF">2020-04-25T08:17:12Z</dcterms:created>
  <dcterms:modified xsi:type="dcterms:W3CDTF">2020-10-09T06:49:18Z</dcterms:modified>
</cp:coreProperties>
</file>